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7" r:id="rId7"/>
    <p:sldId id="260" r:id="rId8"/>
    <p:sldId id="261" r:id="rId9"/>
    <p:sldId id="268" r:id="rId10"/>
    <p:sldId id="269" r:id="rId11"/>
    <p:sldId id="262" r:id="rId12"/>
    <p:sldId id="263" r:id="rId13"/>
    <p:sldId id="270" r:id="rId14"/>
    <p:sldId id="264" r:id="rId15"/>
    <p:sldId id="265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Inknut Antiqua Medium" pitchFamily="2" charset="77"/>
      <p:regular r:id="rId21"/>
    </p:embeddedFont>
    <p:embeddedFont>
      <p:font typeface="Inknut Antiqua Medium Bold" pitchFamily="2" charset="77"/>
      <p:regular r:id="rId22"/>
      <p:bold r:id="rId23"/>
    </p:embeddedFont>
    <p:embeddedFont>
      <p:font typeface="Muli Bold" pitchFamily="2" charset="77"/>
      <p:regular r:id="rId24"/>
      <p:bold r:id="rId25"/>
    </p:embeddedFont>
    <p:embeddedFont>
      <p:font typeface="Muli Regular" pitchFamily="2" charset="77"/>
      <p:regular r:id="rId26"/>
    </p:embeddedFont>
    <p:embeddedFont>
      <p:font typeface="Muli Regular Bold" pitchFamily="2" charset="77"/>
      <p:regular r:id="rId27"/>
      <p:bold r:id="rId28"/>
    </p:embeddedFont>
    <p:embeddedFont>
      <p:font typeface="Space Mono" panose="02000509040000020004" pitchFamily="49" charset="7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43" autoAdjust="0"/>
  </p:normalViewPr>
  <p:slideViewPr>
    <p:cSldViewPr>
      <p:cViewPr varScale="1">
        <p:scale>
          <a:sx n="60" d="100"/>
          <a:sy n="60" d="100"/>
        </p:scale>
        <p:origin x="200" y="8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05785" y="3508418"/>
            <a:ext cx="6450066" cy="4618896"/>
            <a:chOff x="0" y="0"/>
            <a:chExt cx="1835257" cy="1314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5257" cy="1314229"/>
            </a:xfrm>
            <a:custGeom>
              <a:avLst/>
              <a:gdLst/>
              <a:ahLst/>
              <a:cxnLst/>
              <a:rect l="l" t="t" r="r" b="b"/>
              <a:pathLst>
                <a:path w="1835257" h="1314229">
                  <a:moveTo>
                    <a:pt x="1710797" y="1314229"/>
                  </a:moveTo>
                  <a:lnTo>
                    <a:pt x="124460" y="1314229"/>
                  </a:lnTo>
                  <a:cubicBezTo>
                    <a:pt x="55880" y="1314229"/>
                    <a:pt x="0" y="1258349"/>
                    <a:pt x="0" y="1189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0797" y="0"/>
                  </a:lnTo>
                  <a:cubicBezTo>
                    <a:pt x="1779377" y="0"/>
                    <a:pt x="1835257" y="55880"/>
                    <a:pt x="1835257" y="124460"/>
                  </a:cubicBezTo>
                  <a:lnTo>
                    <a:pt x="1835257" y="1189769"/>
                  </a:lnTo>
                  <a:cubicBezTo>
                    <a:pt x="1835257" y="1258349"/>
                    <a:pt x="1779377" y="1314229"/>
                    <a:pt x="1710797" y="13142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98918" y="609475"/>
            <a:ext cx="2151110" cy="20005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05200" y="-1161387"/>
            <a:ext cx="2151110" cy="20005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1139" y="8986654"/>
            <a:ext cx="2151110" cy="20005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18997">
            <a:off x="13325123" y="1331362"/>
            <a:ext cx="2629673" cy="107816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405785" y="2113389"/>
            <a:ext cx="6444243" cy="3418474"/>
            <a:chOff x="0" y="0"/>
            <a:chExt cx="1833600" cy="9726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3600" cy="972669"/>
            </a:xfrm>
            <a:custGeom>
              <a:avLst/>
              <a:gdLst/>
              <a:ahLst/>
              <a:cxnLst/>
              <a:rect l="l" t="t" r="r" b="b"/>
              <a:pathLst>
                <a:path w="1833600" h="972669">
                  <a:moveTo>
                    <a:pt x="1709140" y="972669"/>
                  </a:moveTo>
                  <a:lnTo>
                    <a:pt x="124460" y="972669"/>
                  </a:lnTo>
                  <a:cubicBezTo>
                    <a:pt x="55880" y="972669"/>
                    <a:pt x="0" y="916789"/>
                    <a:pt x="0" y="8482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9140" y="0"/>
                  </a:lnTo>
                  <a:cubicBezTo>
                    <a:pt x="1777721" y="0"/>
                    <a:pt x="1833600" y="55880"/>
                    <a:pt x="1833600" y="124460"/>
                  </a:cubicBezTo>
                  <a:lnTo>
                    <a:pt x="1833600" y="848209"/>
                  </a:lnTo>
                  <a:cubicBezTo>
                    <a:pt x="1833600" y="916789"/>
                    <a:pt x="1777721" y="972669"/>
                    <a:pt x="1709140" y="972669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64580" y="4272520"/>
            <a:ext cx="2692088" cy="110375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5400000">
            <a:off x="14138848" y="4814484"/>
            <a:ext cx="5361019" cy="41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75C7FB"/>
                </a:solidFill>
                <a:latin typeface="Space Mono"/>
              </a:rPr>
              <a:t>DEC 01,2020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1139" y="6701427"/>
            <a:ext cx="2151110" cy="2000532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716006" y="1302227"/>
            <a:ext cx="8427994" cy="8235652"/>
            <a:chOff x="0" y="0"/>
            <a:chExt cx="11237325" cy="1098086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33350"/>
              <a:ext cx="11237325" cy="7793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143"/>
                </a:lnSpc>
              </a:pPr>
              <a:r>
                <a:rPr lang="en-US" sz="13767" spc="-137">
                  <a:solidFill>
                    <a:srgbClr val="FFFFFF"/>
                  </a:solidFill>
                  <a:latin typeface="Muli Bold"/>
                </a:rPr>
                <a:t>AWS Website Hosting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401076"/>
              <a:ext cx="11237325" cy="2579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39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FFFFFF"/>
                  </a:solidFill>
                  <a:latin typeface="Muli Regular"/>
                </a:rPr>
                <a:t>Group 2: Y</a:t>
              </a:r>
              <a:r>
                <a:rPr lang="en-US" sz="5600">
                  <a:solidFill>
                    <a:srgbClr val="FFFFFF"/>
                  </a:solidFill>
                  <a:latin typeface="Muli Regular Bold"/>
                </a:rPr>
                <a:t>unyun Jiang Malikat Coulibaly 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58379" y="3729390"/>
            <a:ext cx="7984363" cy="45111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3C0E49-180B-884E-BA62-54F5211A0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94" y="3037856"/>
            <a:ext cx="5943600" cy="5875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64520-586A-DC49-80DD-DC159434B1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58"/>
          <a:stretch/>
        </p:blipFill>
        <p:spPr>
          <a:xfrm>
            <a:off x="4747067" y="408956"/>
            <a:ext cx="7379368" cy="525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4AB45A-8934-3F43-9F96-9E1DDC9245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0" t="4814" r="8889"/>
          <a:stretch/>
        </p:blipFill>
        <p:spPr>
          <a:xfrm>
            <a:off x="12128207" y="3131376"/>
            <a:ext cx="5562600" cy="60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65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16475" y="829309"/>
            <a:ext cx="9210261" cy="8628382"/>
            <a:chOff x="0" y="0"/>
            <a:chExt cx="3807918" cy="35673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7919" cy="3567345"/>
            </a:xfrm>
            <a:custGeom>
              <a:avLst/>
              <a:gdLst/>
              <a:ahLst/>
              <a:cxnLst/>
              <a:rect l="l" t="t" r="r" b="b"/>
              <a:pathLst>
                <a:path w="3807919" h="3567345">
                  <a:moveTo>
                    <a:pt x="3683458" y="3567345"/>
                  </a:moveTo>
                  <a:lnTo>
                    <a:pt x="124460" y="3567345"/>
                  </a:lnTo>
                  <a:cubicBezTo>
                    <a:pt x="55880" y="3567345"/>
                    <a:pt x="0" y="3511465"/>
                    <a:pt x="0" y="34428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442885"/>
                  </a:lnTo>
                  <a:cubicBezTo>
                    <a:pt x="3807919" y="3511465"/>
                    <a:pt x="3752038" y="3567345"/>
                    <a:pt x="3683458" y="35673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334126" y="829832"/>
            <a:ext cx="8925174" cy="8809467"/>
            <a:chOff x="0" y="0"/>
            <a:chExt cx="3690051" cy="29899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90051" cy="2989991"/>
            </a:xfrm>
            <a:custGeom>
              <a:avLst/>
              <a:gdLst/>
              <a:ahLst/>
              <a:cxnLst/>
              <a:rect l="l" t="t" r="r" b="b"/>
              <a:pathLst>
                <a:path w="3690051" h="2989991">
                  <a:moveTo>
                    <a:pt x="3565591" y="2989991"/>
                  </a:moveTo>
                  <a:lnTo>
                    <a:pt x="124460" y="2989991"/>
                  </a:lnTo>
                  <a:cubicBezTo>
                    <a:pt x="55880" y="2989991"/>
                    <a:pt x="0" y="2934111"/>
                    <a:pt x="0" y="28655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2865531"/>
                  </a:lnTo>
                  <a:cubicBezTo>
                    <a:pt x="3690051" y="2934111"/>
                    <a:pt x="3634171" y="2989991"/>
                    <a:pt x="3565591" y="2989991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sp>
        <p:nvSpPr>
          <p:cNvPr id="6" name="TextBox 6"/>
          <p:cNvSpPr txBox="1"/>
          <p:nvPr/>
        </p:nvSpPr>
        <p:spPr>
          <a:xfrm rot="-5400000">
            <a:off x="4853560" y="4820220"/>
            <a:ext cx="6527735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66089" y="4601735"/>
            <a:ext cx="2050862" cy="190730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103983" y="1712421"/>
            <a:ext cx="5096476" cy="1744966"/>
            <a:chOff x="-101684" y="-222493"/>
            <a:chExt cx="6795302" cy="2326622"/>
          </a:xfrm>
        </p:grpSpPr>
        <p:sp>
          <p:nvSpPr>
            <p:cNvPr id="9" name="TextBox 9"/>
            <p:cNvSpPr txBox="1"/>
            <p:nvPr/>
          </p:nvSpPr>
          <p:spPr>
            <a:xfrm>
              <a:off x="0" y="1489515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Median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01684" y="-222493"/>
              <a:ext cx="6795302" cy="17731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75C7FB"/>
                  </a:solidFill>
                  <a:latin typeface="Inknut Antiqua Medium"/>
                </a:rPr>
                <a:t>Level of complexity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67367" y="3971644"/>
            <a:ext cx="4139866" cy="1367461"/>
            <a:chOff x="0" y="-66675"/>
            <a:chExt cx="5519822" cy="182328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141993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30 minutes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551982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Time spent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66089" y="647700"/>
            <a:ext cx="2050862" cy="190730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821360" y="4601735"/>
            <a:ext cx="2895592" cy="272185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409284" y="1657496"/>
            <a:ext cx="3307668" cy="208383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28700" y="3507390"/>
            <a:ext cx="5676900" cy="2046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0048CD"/>
                </a:solidFill>
                <a:latin typeface="Muli Bold"/>
              </a:rPr>
              <a:t>Summary of LightSail</a:t>
            </a:r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15977980" y="8385585"/>
            <a:ext cx="720315" cy="720315"/>
            <a:chOff x="0" y="0"/>
            <a:chExt cx="960421" cy="960421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grpSp>
        <p:nvGrpSpPr>
          <p:cNvPr id="23" name="Group 11">
            <a:extLst>
              <a:ext uri="{FF2B5EF4-FFF2-40B4-BE49-F238E27FC236}">
                <a16:creationId xmlns:a16="http://schemas.microsoft.com/office/drawing/2014/main" id="{57EE5FCE-5D18-D94E-8E8B-429318C763A5}"/>
              </a:ext>
            </a:extLst>
          </p:cNvPr>
          <p:cNvGrpSpPr/>
          <p:nvPr/>
        </p:nvGrpSpPr>
        <p:grpSpPr>
          <a:xfrm>
            <a:off x="9106132" y="5882113"/>
            <a:ext cx="4139866" cy="1367461"/>
            <a:chOff x="0" y="-66675"/>
            <a:chExt cx="5519822" cy="1823282"/>
          </a:xfrm>
        </p:grpSpPr>
        <p:sp>
          <p:nvSpPr>
            <p:cNvPr id="24" name="TextBox 12">
              <a:extLst>
                <a:ext uri="{FF2B5EF4-FFF2-40B4-BE49-F238E27FC236}">
                  <a16:creationId xmlns:a16="http://schemas.microsoft.com/office/drawing/2014/main" id="{23081941-8FBC-B14A-889F-85C06531E073}"/>
                </a:ext>
              </a:extLst>
            </p:cNvPr>
            <p:cNvSpPr txBox="1"/>
            <p:nvPr/>
          </p:nvSpPr>
          <p:spPr>
            <a:xfrm>
              <a:off x="0" y="1141993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3-4 dollars at start</a:t>
              </a:r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22C9AD10-1533-DE41-AB2E-A6727357F8A4}"/>
                </a:ext>
              </a:extLst>
            </p:cNvPr>
            <p:cNvSpPr txBox="1"/>
            <p:nvPr/>
          </p:nvSpPr>
          <p:spPr>
            <a:xfrm>
              <a:off x="0" y="-66675"/>
              <a:ext cx="551982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Cost</a:t>
              </a:r>
            </a:p>
          </p:txBody>
        </p:sp>
      </p:grp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08694D9-EE31-6441-B468-88B857ABF99F}"/>
              </a:ext>
            </a:extLst>
          </p:cNvPr>
          <p:cNvGrpSpPr/>
          <p:nvPr/>
        </p:nvGrpSpPr>
        <p:grpSpPr>
          <a:xfrm>
            <a:off x="9078901" y="7628437"/>
            <a:ext cx="4139866" cy="1367461"/>
            <a:chOff x="0" y="-66675"/>
            <a:chExt cx="5519822" cy="1823282"/>
          </a:xfrm>
        </p:grpSpPr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9195F3BD-D384-BA46-875B-90323BB2906F}"/>
                </a:ext>
              </a:extLst>
            </p:cNvPr>
            <p:cNvSpPr txBox="1"/>
            <p:nvPr/>
          </p:nvSpPr>
          <p:spPr>
            <a:xfrm>
              <a:off x="0" y="1141993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Good</a:t>
              </a:r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46412E75-12C5-334C-A3AD-21CC04F379F7}"/>
                </a:ext>
              </a:extLst>
            </p:cNvPr>
            <p:cNvSpPr txBox="1"/>
            <p:nvPr/>
          </p:nvSpPr>
          <p:spPr>
            <a:xfrm>
              <a:off x="0" y="-66675"/>
              <a:ext cx="551982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Performance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02482-9BEA-F840-8AFF-9AE438D05D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 r="45078"/>
          <a:stretch/>
        </p:blipFill>
        <p:spPr>
          <a:xfrm>
            <a:off x="228600" y="876300"/>
            <a:ext cx="8077200" cy="361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E95CD-022C-EF45-A2E3-4D0CE5AF1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604970"/>
            <a:ext cx="7277099" cy="416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9A295C-39B4-2442-BBD0-B0D730FE3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1" y="5028712"/>
            <a:ext cx="5848352" cy="4351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6D56E1-2366-B044-83D4-238D143D6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533" y="5017193"/>
            <a:ext cx="6553199" cy="43625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694CA0-56D5-D44D-976B-4BAB5AF1A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161" y="5017193"/>
            <a:ext cx="5118100" cy="483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2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19892" y="1760497"/>
            <a:ext cx="6068260" cy="3927731"/>
            <a:chOff x="0" y="0"/>
            <a:chExt cx="1923367" cy="12449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l="l" t="t" r="r" b="b"/>
              <a:pathLst>
                <a:path w="1923367" h="1244915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13134" y="1028700"/>
            <a:ext cx="2141685" cy="19917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28139" y="1722733"/>
            <a:ext cx="8276967" cy="715957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52759" y="299638"/>
            <a:ext cx="14150759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0048CD"/>
                </a:solidFill>
                <a:latin typeface="Muli Bold"/>
              </a:rPr>
              <a:t>Summary of AWS Amplify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117615" y="7578487"/>
            <a:ext cx="2141685" cy="1991767"/>
          </a:xfrm>
          <a:prstGeom prst="rect">
            <a:avLst/>
          </a:prstGeom>
        </p:spPr>
      </p:pic>
      <p:grpSp>
        <p:nvGrpSpPr>
          <p:cNvPr id="11" name="Group 8">
            <a:extLst>
              <a:ext uri="{FF2B5EF4-FFF2-40B4-BE49-F238E27FC236}">
                <a16:creationId xmlns:a16="http://schemas.microsoft.com/office/drawing/2014/main" id="{873A9FC6-5748-0E49-97F8-48F11E1746C6}"/>
              </a:ext>
            </a:extLst>
          </p:cNvPr>
          <p:cNvGrpSpPr/>
          <p:nvPr/>
        </p:nvGrpSpPr>
        <p:grpSpPr>
          <a:xfrm>
            <a:off x="2281389" y="2200546"/>
            <a:ext cx="5096476" cy="1744966"/>
            <a:chOff x="-101684" y="-222493"/>
            <a:chExt cx="6795302" cy="2326622"/>
          </a:xfrm>
        </p:grpSpPr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05BCB1AC-A34C-9A40-BC47-D498B1DD4CE5}"/>
                </a:ext>
              </a:extLst>
            </p:cNvPr>
            <p:cNvSpPr txBox="1"/>
            <p:nvPr/>
          </p:nvSpPr>
          <p:spPr>
            <a:xfrm>
              <a:off x="0" y="1489515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 b="1" dirty="0">
                  <a:latin typeface="Muli Regular"/>
                </a:rPr>
                <a:t>Not complex</a:t>
              </a:r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E8F3A3AF-4509-5941-954F-328AF4B7C131}"/>
                </a:ext>
              </a:extLst>
            </p:cNvPr>
            <p:cNvSpPr txBox="1"/>
            <p:nvPr/>
          </p:nvSpPr>
          <p:spPr>
            <a:xfrm>
              <a:off x="-101684" y="-222493"/>
              <a:ext cx="6795302" cy="17731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75C7FB"/>
                  </a:solidFill>
                  <a:latin typeface="Inknut Antiqua Medium"/>
                </a:rPr>
                <a:t>Level of complexity</a:t>
              </a:r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7BE216F8-59B5-614B-96C5-38DC76314AE1}"/>
              </a:ext>
            </a:extLst>
          </p:cNvPr>
          <p:cNvGrpSpPr/>
          <p:nvPr/>
        </p:nvGrpSpPr>
        <p:grpSpPr>
          <a:xfrm>
            <a:off x="2344773" y="4459769"/>
            <a:ext cx="4139866" cy="1367461"/>
            <a:chOff x="0" y="-66675"/>
            <a:chExt cx="5519822" cy="1823282"/>
          </a:xfrm>
        </p:grpSpPr>
        <p:sp>
          <p:nvSpPr>
            <p:cNvPr id="15" name="TextBox 12">
              <a:extLst>
                <a:ext uri="{FF2B5EF4-FFF2-40B4-BE49-F238E27FC236}">
                  <a16:creationId xmlns:a16="http://schemas.microsoft.com/office/drawing/2014/main" id="{21413619-4DEE-CE41-932E-85D434813D02}"/>
                </a:ext>
              </a:extLst>
            </p:cNvPr>
            <p:cNvSpPr txBox="1"/>
            <p:nvPr/>
          </p:nvSpPr>
          <p:spPr>
            <a:xfrm>
              <a:off x="0" y="1141993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dirty="0">
                  <a:latin typeface="Muli Regular"/>
                </a:rPr>
                <a:t>8-10 minutes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E30CAE61-3844-554A-A4E9-14C419E5CB9D}"/>
                </a:ext>
              </a:extLst>
            </p:cNvPr>
            <p:cNvSpPr txBox="1"/>
            <p:nvPr/>
          </p:nvSpPr>
          <p:spPr>
            <a:xfrm>
              <a:off x="0" y="-66675"/>
              <a:ext cx="551982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Time spent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19C52478-3FCC-9C44-A395-45A26E7110BD}"/>
              </a:ext>
            </a:extLst>
          </p:cNvPr>
          <p:cNvGrpSpPr/>
          <p:nvPr/>
        </p:nvGrpSpPr>
        <p:grpSpPr>
          <a:xfrm>
            <a:off x="2283538" y="6370238"/>
            <a:ext cx="4139866" cy="1367461"/>
            <a:chOff x="0" y="-66675"/>
            <a:chExt cx="5519822" cy="1823282"/>
          </a:xfrm>
        </p:grpSpPr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76C162E1-F9C0-C342-A5C3-4D2FBDA3AE56}"/>
                </a:ext>
              </a:extLst>
            </p:cNvPr>
            <p:cNvSpPr txBox="1"/>
            <p:nvPr/>
          </p:nvSpPr>
          <p:spPr>
            <a:xfrm>
              <a:off x="0" y="1141993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dirty="0">
                  <a:latin typeface="Muli Regular"/>
                </a:rPr>
                <a:t>A few  dollars at start</a:t>
              </a: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F258AC83-E731-9E41-9819-C15DA87CA865}"/>
                </a:ext>
              </a:extLst>
            </p:cNvPr>
            <p:cNvSpPr txBox="1"/>
            <p:nvPr/>
          </p:nvSpPr>
          <p:spPr>
            <a:xfrm>
              <a:off x="0" y="-66675"/>
              <a:ext cx="551982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Cost</a:t>
              </a:r>
            </a:p>
          </p:txBody>
        </p:sp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4FA8515C-97C8-B04B-B1C5-5EC3D308922E}"/>
              </a:ext>
            </a:extLst>
          </p:cNvPr>
          <p:cNvGrpSpPr/>
          <p:nvPr/>
        </p:nvGrpSpPr>
        <p:grpSpPr>
          <a:xfrm>
            <a:off x="2256307" y="8116562"/>
            <a:ext cx="4139866" cy="1367461"/>
            <a:chOff x="0" y="-66675"/>
            <a:chExt cx="5519822" cy="1823282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5CA9F464-CBD2-0E47-9070-226B4F92E3F6}"/>
                </a:ext>
              </a:extLst>
            </p:cNvPr>
            <p:cNvSpPr txBox="1"/>
            <p:nvPr/>
          </p:nvSpPr>
          <p:spPr>
            <a:xfrm>
              <a:off x="0" y="1141993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dirty="0">
                  <a:latin typeface="Muli Regular"/>
                </a:rPr>
                <a:t>Good</a:t>
              </a: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CF492660-9C05-B146-8240-8DAEC2984A77}"/>
                </a:ext>
              </a:extLst>
            </p:cNvPr>
            <p:cNvSpPr txBox="1"/>
            <p:nvPr/>
          </p:nvSpPr>
          <p:spPr>
            <a:xfrm>
              <a:off x="0" y="-66675"/>
              <a:ext cx="551982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Performance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97893" y="326874"/>
            <a:ext cx="1737370" cy="161575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254437" y="1028700"/>
            <a:ext cx="10004863" cy="2235712"/>
            <a:chOff x="0" y="0"/>
            <a:chExt cx="6420032" cy="1434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0033" cy="1434637"/>
            </a:xfrm>
            <a:custGeom>
              <a:avLst/>
              <a:gdLst/>
              <a:ahLst/>
              <a:cxnLst/>
              <a:rect l="l" t="t" r="r" b="b"/>
              <a:pathLst>
                <a:path w="6420033" h="1434637">
                  <a:moveTo>
                    <a:pt x="6295572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1310177"/>
                  </a:lnTo>
                  <a:cubicBezTo>
                    <a:pt x="6420033" y="1378757"/>
                    <a:pt x="6364153" y="1434637"/>
                    <a:pt x="6295572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838702" y="1257230"/>
            <a:ext cx="8700282" cy="41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EFFICIENCY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254437" y="3503456"/>
            <a:ext cx="10004863" cy="2235712"/>
            <a:chOff x="0" y="0"/>
            <a:chExt cx="6420032" cy="14346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0033" cy="1434637"/>
            </a:xfrm>
            <a:custGeom>
              <a:avLst/>
              <a:gdLst/>
              <a:ahLst/>
              <a:cxnLst/>
              <a:rect l="l" t="t" r="r" b="b"/>
              <a:pathLst>
                <a:path w="6420033" h="1434637">
                  <a:moveTo>
                    <a:pt x="6295572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1310177"/>
                  </a:lnTo>
                  <a:cubicBezTo>
                    <a:pt x="6420033" y="1378757"/>
                    <a:pt x="6364153" y="1434637"/>
                    <a:pt x="6295572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254437" y="4372544"/>
            <a:ext cx="10004863" cy="1366623"/>
            <a:chOff x="0" y="0"/>
            <a:chExt cx="6420032" cy="8769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20033" cy="876950"/>
            </a:xfrm>
            <a:custGeom>
              <a:avLst/>
              <a:gdLst/>
              <a:ahLst/>
              <a:cxnLst/>
              <a:rect l="l" t="t" r="r" b="b"/>
              <a:pathLst>
                <a:path w="6420033" h="876950">
                  <a:moveTo>
                    <a:pt x="6295572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752490"/>
                  </a:lnTo>
                  <a:cubicBezTo>
                    <a:pt x="6420033" y="821070"/>
                    <a:pt x="6364153" y="876950"/>
                    <a:pt x="6295572" y="876950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838702" y="3713658"/>
            <a:ext cx="8700282" cy="41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COST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645904"/>
            <a:ext cx="5114437" cy="202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Overall Summary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50885" y="7437942"/>
            <a:ext cx="1737370" cy="1615754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7254437" y="5983594"/>
            <a:ext cx="10004863" cy="2235712"/>
            <a:chOff x="0" y="0"/>
            <a:chExt cx="6420032" cy="14346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420033" cy="1434637"/>
            </a:xfrm>
            <a:custGeom>
              <a:avLst/>
              <a:gdLst/>
              <a:ahLst/>
              <a:cxnLst/>
              <a:rect l="l" t="t" r="r" b="b"/>
              <a:pathLst>
                <a:path w="6420033" h="1434637">
                  <a:moveTo>
                    <a:pt x="6295572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1310177"/>
                  </a:lnTo>
                  <a:cubicBezTo>
                    <a:pt x="6420033" y="1378757"/>
                    <a:pt x="6364153" y="1434637"/>
                    <a:pt x="6295572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254437" y="6852683"/>
            <a:ext cx="10004863" cy="1366623"/>
            <a:chOff x="0" y="0"/>
            <a:chExt cx="6420032" cy="8769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20033" cy="876950"/>
            </a:xfrm>
            <a:custGeom>
              <a:avLst/>
              <a:gdLst/>
              <a:ahLst/>
              <a:cxnLst/>
              <a:rect l="l" t="t" r="r" b="b"/>
              <a:pathLst>
                <a:path w="6420033" h="876950">
                  <a:moveTo>
                    <a:pt x="6295572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752490"/>
                  </a:lnTo>
                  <a:cubicBezTo>
                    <a:pt x="6420033" y="821070"/>
                    <a:pt x="6364153" y="876950"/>
                    <a:pt x="6295572" y="876950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7838702" y="6167096"/>
            <a:ext cx="8700282" cy="41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OVERALL PERFORMANCE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254437" y="1897789"/>
            <a:ext cx="10004863" cy="1366623"/>
            <a:chOff x="0" y="0"/>
            <a:chExt cx="6420032" cy="8769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420033" cy="876950"/>
            </a:xfrm>
            <a:custGeom>
              <a:avLst/>
              <a:gdLst/>
              <a:ahLst/>
              <a:cxnLst/>
              <a:rect l="l" t="t" r="r" b="b"/>
              <a:pathLst>
                <a:path w="6420033" h="876950">
                  <a:moveTo>
                    <a:pt x="6295572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752490"/>
                  </a:lnTo>
                  <a:cubicBezTo>
                    <a:pt x="6420033" y="821070"/>
                    <a:pt x="6364153" y="876950"/>
                    <a:pt x="6295572" y="876950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7838702" y="2338707"/>
            <a:ext cx="8700282" cy="43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 u="none" dirty="0">
                <a:solidFill>
                  <a:srgbClr val="FFFFFF"/>
                </a:solidFill>
                <a:latin typeface="Muli Regular"/>
              </a:rPr>
              <a:t>AWS amplify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38702" y="4813462"/>
            <a:ext cx="8700282" cy="43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 u="none" dirty="0">
                <a:solidFill>
                  <a:srgbClr val="FFFFFF"/>
                </a:solidFill>
                <a:latin typeface="Muli Regular"/>
              </a:rPr>
              <a:t>AWS S3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38702" y="7062510"/>
            <a:ext cx="8700282" cy="43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 u="none" dirty="0">
                <a:solidFill>
                  <a:srgbClr val="FFFFFF"/>
                </a:solidFill>
                <a:latin typeface="Muli Regular"/>
              </a:rPr>
              <a:t>AWS Amplify and AWS </a:t>
            </a:r>
            <a:r>
              <a:rPr lang="en-US" sz="2600" u="none" dirty="0" err="1">
                <a:solidFill>
                  <a:srgbClr val="FFFFFF"/>
                </a:solidFill>
                <a:latin typeface="Muli Regular"/>
              </a:rPr>
              <a:t>Lightsail</a:t>
            </a:r>
            <a:endParaRPr lang="en-US" sz="2600" u="none" dirty="0">
              <a:solidFill>
                <a:srgbClr val="FFFFFF"/>
              </a:solidFill>
              <a:latin typeface="Muli Regular"/>
            </a:endParaRPr>
          </a:p>
        </p:txBody>
      </p:sp>
      <p:grpSp>
        <p:nvGrpSpPr>
          <p:cNvPr id="23" name="Group 23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352329"/>
            <a:ext cx="5954903" cy="4849547"/>
            <a:chOff x="0" y="0"/>
            <a:chExt cx="7939870" cy="6466063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7939870" cy="4069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Project Objective Review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521783"/>
              <a:ext cx="6317108" cy="1944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Muli Regular"/>
                </a:rPr>
                <a:t>Amazon S3 , Amazon Lightsail,  AWS Amplify Console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89962" y="829571"/>
            <a:ext cx="9210261" cy="7868918"/>
            <a:chOff x="0" y="0"/>
            <a:chExt cx="3807918" cy="3253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334126" y="829571"/>
            <a:ext cx="8925174" cy="8627858"/>
            <a:chOff x="0" y="0"/>
            <a:chExt cx="3690051" cy="3567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255289" y="1798639"/>
            <a:ext cx="7082849" cy="6829648"/>
            <a:chOff x="0" y="0"/>
            <a:chExt cx="9443798" cy="910619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66770"/>
              <a:ext cx="9443798" cy="1280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It is for simple static website hosting, serverless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9443798" cy="7982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AWS S3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32542"/>
              <a:ext cx="9443798" cy="1944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It is for deploying simple website hosting using WordPress, Joomla, Moodle and other.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55980"/>
              <a:ext cx="9443798" cy="7982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AWS Lightsail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162085"/>
              <a:ext cx="9443798" cy="1944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It lets you create Single-Page Applications (SPAs) and allows dynamic interaction with users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085523"/>
              <a:ext cx="9443798" cy="7982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AWS Amplify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18290" y="1780249"/>
            <a:ext cx="7741010" cy="1582457"/>
            <a:chOff x="0" y="0"/>
            <a:chExt cx="10321346" cy="21099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321346" cy="2109942"/>
              <a:chOff x="0" y="0"/>
              <a:chExt cx="5421664" cy="11083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421664" cy="1108324"/>
              </a:xfrm>
              <a:custGeom>
                <a:avLst/>
                <a:gdLst/>
                <a:ahLst/>
                <a:cxnLst/>
                <a:rect l="l" t="t" r="r" b="b"/>
                <a:pathLst>
                  <a:path w="5421664" h="1108324">
                    <a:moveTo>
                      <a:pt x="5297203" y="1108324"/>
                    </a:moveTo>
                    <a:lnTo>
                      <a:pt x="124460" y="1108324"/>
                    </a:lnTo>
                    <a:cubicBezTo>
                      <a:pt x="55880" y="1108324"/>
                      <a:pt x="0" y="1052444"/>
                      <a:pt x="0" y="9838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7204" y="0"/>
                    </a:lnTo>
                    <a:cubicBezTo>
                      <a:pt x="5365784" y="0"/>
                      <a:pt x="5421664" y="55880"/>
                      <a:pt x="5421664" y="124460"/>
                    </a:cubicBezTo>
                    <a:lnTo>
                      <a:pt x="5421664" y="983864"/>
                    </a:lnTo>
                    <a:cubicBezTo>
                      <a:pt x="5421664" y="1052444"/>
                      <a:pt x="5365784" y="1108324"/>
                      <a:pt x="5297204" y="110832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022150" y="434021"/>
              <a:ext cx="8524243" cy="138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1.9 Billion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23354" y="1028700"/>
            <a:ext cx="7435946" cy="1748736"/>
            <a:chOff x="0" y="0"/>
            <a:chExt cx="5208002" cy="12247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08003" cy="1224783"/>
            </a:xfrm>
            <a:custGeom>
              <a:avLst/>
              <a:gdLst/>
              <a:ahLst/>
              <a:cxnLst/>
              <a:rect l="l" t="t" r="r" b="b"/>
              <a:pathLst>
                <a:path w="5208003" h="1224783">
                  <a:moveTo>
                    <a:pt x="5083542" y="1224783"/>
                  </a:moveTo>
                  <a:lnTo>
                    <a:pt x="124460" y="1224783"/>
                  </a:lnTo>
                  <a:cubicBezTo>
                    <a:pt x="55880" y="1224783"/>
                    <a:pt x="0" y="1168903"/>
                    <a:pt x="0" y="11003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83542" y="0"/>
                  </a:lnTo>
                  <a:cubicBezTo>
                    <a:pt x="5152122" y="0"/>
                    <a:pt x="5208003" y="55880"/>
                    <a:pt x="5208003" y="124460"/>
                  </a:cubicBezTo>
                  <a:lnTo>
                    <a:pt x="5208003" y="1100323"/>
                  </a:lnTo>
                  <a:cubicBezTo>
                    <a:pt x="5208003" y="1168903"/>
                    <a:pt x="5152122" y="1224783"/>
                    <a:pt x="5083542" y="1224783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415866" y="1430640"/>
            <a:ext cx="6141235" cy="102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19"/>
              </a:lnSpc>
            </a:pPr>
            <a:r>
              <a:rPr lang="en-US" sz="7199" spc="-71">
                <a:solidFill>
                  <a:srgbClr val="FFFFFF"/>
                </a:solidFill>
                <a:latin typeface="Muli Bold"/>
              </a:rPr>
              <a:t>Efficiency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518290" y="4662937"/>
            <a:ext cx="7741010" cy="1582457"/>
            <a:chOff x="0" y="0"/>
            <a:chExt cx="10321346" cy="210994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0321346" cy="2109942"/>
              <a:chOff x="0" y="0"/>
              <a:chExt cx="5421664" cy="110832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421664" cy="1108324"/>
              </a:xfrm>
              <a:custGeom>
                <a:avLst/>
                <a:gdLst/>
                <a:ahLst/>
                <a:cxnLst/>
                <a:rect l="l" t="t" r="r" b="b"/>
                <a:pathLst>
                  <a:path w="5421664" h="1108324">
                    <a:moveTo>
                      <a:pt x="5297203" y="1108324"/>
                    </a:moveTo>
                    <a:lnTo>
                      <a:pt x="124460" y="1108324"/>
                    </a:lnTo>
                    <a:cubicBezTo>
                      <a:pt x="55880" y="1108324"/>
                      <a:pt x="0" y="1052444"/>
                      <a:pt x="0" y="9838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7204" y="0"/>
                    </a:lnTo>
                    <a:cubicBezTo>
                      <a:pt x="5365784" y="0"/>
                      <a:pt x="5421664" y="55880"/>
                      <a:pt x="5421664" y="124460"/>
                    </a:cubicBezTo>
                    <a:lnTo>
                      <a:pt x="5421664" y="983864"/>
                    </a:lnTo>
                    <a:cubicBezTo>
                      <a:pt x="5421664" y="1052444"/>
                      <a:pt x="5365784" y="1108324"/>
                      <a:pt x="5297204" y="110832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022150" y="434021"/>
              <a:ext cx="8524243" cy="138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1.9 Billion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23354" y="3958467"/>
            <a:ext cx="5943857" cy="1746500"/>
            <a:chOff x="0" y="0"/>
            <a:chExt cx="4162971" cy="122321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162971" cy="1223217"/>
            </a:xfrm>
            <a:custGeom>
              <a:avLst/>
              <a:gdLst/>
              <a:ahLst/>
              <a:cxnLst/>
              <a:rect l="l" t="t" r="r" b="b"/>
              <a:pathLst>
                <a:path w="4162971" h="1223217">
                  <a:moveTo>
                    <a:pt x="4038510" y="1223217"/>
                  </a:moveTo>
                  <a:lnTo>
                    <a:pt x="124460" y="1223217"/>
                  </a:lnTo>
                  <a:cubicBezTo>
                    <a:pt x="55880" y="1223217"/>
                    <a:pt x="0" y="1167337"/>
                    <a:pt x="0" y="10987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8510" y="0"/>
                  </a:lnTo>
                  <a:cubicBezTo>
                    <a:pt x="4107091" y="0"/>
                    <a:pt x="4162971" y="55880"/>
                    <a:pt x="4162971" y="124460"/>
                  </a:cubicBezTo>
                  <a:lnTo>
                    <a:pt x="4162971" y="1098757"/>
                  </a:lnTo>
                  <a:cubicBezTo>
                    <a:pt x="4162971" y="1167337"/>
                    <a:pt x="4107091" y="1223217"/>
                    <a:pt x="4038510" y="122321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0415866" y="4359288"/>
            <a:ext cx="4758834" cy="102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Cost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52285" y="7960503"/>
            <a:ext cx="1383430" cy="128659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9518290" y="7581497"/>
            <a:ext cx="7741010" cy="1582457"/>
            <a:chOff x="0" y="0"/>
            <a:chExt cx="10321346" cy="210994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0321346" cy="2109942"/>
              <a:chOff x="0" y="0"/>
              <a:chExt cx="5421664" cy="110832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421664" cy="1108324"/>
              </a:xfrm>
              <a:custGeom>
                <a:avLst/>
                <a:gdLst/>
                <a:ahLst/>
                <a:cxnLst/>
                <a:rect l="l" t="t" r="r" b="b"/>
                <a:pathLst>
                  <a:path w="5421664" h="1108324">
                    <a:moveTo>
                      <a:pt x="5297203" y="1108324"/>
                    </a:moveTo>
                    <a:lnTo>
                      <a:pt x="124460" y="1108324"/>
                    </a:lnTo>
                    <a:cubicBezTo>
                      <a:pt x="55880" y="1108324"/>
                      <a:pt x="0" y="1052444"/>
                      <a:pt x="0" y="9838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7204" y="0"/>
                    </a:lnTo>
                    <a:cubicBezTo>
                      <a:pt x="5365784" y="0"/>
                      <a:pt x="5421664" y="55880"/>
                      <a:pt x="5421664" y="124460"/>
                    </a:cubicBezTo>
                    <a:lnTo>
                      <a:pt x="5421664" y="983864"/>
                    </a:lnTo>
                    <a:cubicBezTo>
                      <a:pt x="5421664" y="1052444"/>
                      <a:pt x="5365784" y="1108324"/>
                      <a:pt x="5297204" y="110832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022150" y="434021"/>
              <a:ext cx="8524243" cy="138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1.9 Billion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23354" y="6777451"/>
            <a:ext cx="4920253" cy="1742359"/>
            <a:chOff x="0" y="0"/>
            <a:chExt cx="3446056" cy="122031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446056" cy="1220317"/>
            </a:xfrm>
            <a:custGeom>
              <a:avLst/>
              <a:gdLst/>
              <a:ahLst/>
              <a:cxnLst/>
              <a:rect l="l" t="t" r="r" b="b"/>
              <a:pathLst>
                <a:path w="3446056" h="1220317">
                  <a:moveTo>
                    <a:pt x="3321596" y="1220317"/>
                  </a:moveTo>
                  <a:lnTo>
                    <a:pt x="124460" y="1220317"/>
                  </a:lnTo>
                  <a:cubicBezTo>
                    <a:pt x="55880" y="1220317"/>
                    <a:pt x="0" y="1164437"/>
                    <a:pt x="0" y="10958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21596" y="0"/>
                  </a:lnTo>
                  <a:cubicBezTo>
                    <a:pt x="3390176" y="0"/>
                    <a:pt x="3446056" y="55880"/>
                    <a:pt x="3446056" y="124460"/>
                  </a:cubicBezTo>
                  <a:lnTo>
                    <a:pt x="3446056" y="1095857"/>
                  </a:lnTo>
                  <a:cubicBezTo>
                    <a:pt x="3446056" y="1164437"/>
                    <a:pt x="3390176" y="1220317"/>
                    <a:pt x="3321596" y="122031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0415866" y="7027795"/>
            <a:ext cx="3717973" cy="134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-48">
                <a:solidFill>
                  <a:srgbClr val="FFFFFF"/>
                </a:solidFill>
                <a:latin typeface="Muli Bold"/>
              </a:rPr>
              <a:t>Overall Performance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46925" y="2860774"/>
            <a:ext cx="6617188" cy="413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COMPLEXITY OF THE PROCESS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46925" y="5774483"/>
            <a:ext cx="6617188" cy="413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THE SERVICE CHARGE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46925" y="8688737"/>
            <a:ext cx="6617188" cy="413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APPEARANCE AND UTILITY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3300382"/>
            <a:ext cx="6384183" cy="202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19"/>
              </a:lnSpc>
            </a:pPr>
            <a:r>
              <a:rPr lang="en-US" sz="7199" spc="-71" dirty="0">
                <a:solidFill>
                  <a:srgbClr val="FFFFFF"/>
                </a:solidFill>
                <a:latin typeface="Muli Bold"/>
              </a:rPr>
              <a:t>Evaluation Criterion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54284" y="817830"/>
            <a:ext cx="1383430" cy="128659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 rot="-5400000">
            <a:off x="16289171" y="7219943"/>
            <a:ext cx="556829" cy="556829"/>
            <a:chOff x="0" y="0"/>
            <a:chExt cx="742438" cy="742438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742438" cy="742438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1470" y="181470"/>
              <a:ext cx="379498" cy="379498"/>
            </a:xfrm>
            <a:prstGeom prst="rect">
              <a:avLst/>
            </a:prstGeom>
          </p:spPr>
        </p:pic>
      </p:grpSp>
      <p:grpSp>
        <p:nvGrpSpPr>
          <p:cNvPr id="32" name="Group 32"/>
          <p:cNvGrpSpPr/>
          <p:nvPr/>
        </p:nvGrpSpPr>
        <p:grpSpPr>
          <a:xfrm rot="-5400000">
            <a:off x="16289171" y="4301383"/>
            <a:ext cx="556829" cy="556829"/>
            <a:chOff x="0" y="0"/>
            <a:chExt cx="742438" cy="742438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742438" cy="742438"/>
            </a:xfrm>
            <a:prstGeom prst="rect">
              <a:avLst/>
            </a:prstGeom>
          </p:spPr>
        </p:pic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1470" y="181470"/>
              <a:ext cx="379498" cy="379498"/>
            </a:xfrm>
            <a:prstGeom prst="rect">
              <a:avLst/>
            </a:prstGeom>
          </p:spPr>
        </p:pic>
      </p:grpSp>
      <p:grpSp>
        <p:nvGrpSpPr>
          <p:cNvPr id="35" name="Group 35"/>
          <p:cNvGrpSpPr/>
          <p:nvPr/>
        </p:nvGrpSpPr>
        <p:grpSpPr>
          <a:xfrm rot="-5400000">
            <a:off x="16289171" y="798718"/>
            <a:ext cx="556829" cy="556829"/>
            <a:chOff x="0" y="0"/>
            <a:chExt cx="742438" cy="742438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742438" cy="742438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1470" y="181470"/>
              <a:ext cx="379498" cy="3794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F85A1-F450-5A42-B6DD-AD36210621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9" t="9494" r="43982" b="11351"/>
          <a:stretch/>
        </p:blipFill>
        <p:spPr>
          <a:xfrm>
            <a:off x="3886200" y="1943100"/>
            <a:ext cx="9448800" cy="8142534"/>
          </a:xfrm>
          <a:prstGeom prst="rect">
            <a:avLst/>
          </a:prstGeom>
        </p:spPr>
      </p:pic>
      <p:sp>
        <p:nvSpPr>
          <p:cNvPr id="5" name="TextBox 27">
            <a:extLst>
              <a:ext uri="{FF2B5EF4-FFF2-40B4-BE49-F238E27FC236}">
                <a16:creationId xmlns:a16="http://schemas.microsoft.com/office/drawing/2014/main" id="{25472D20-313D-164C-8950-71EA25796198}"/>
              </a:ext>
            </a:extLst>
          </p:cNvPr>
          <p:cNvSpPr txBox="1"/>
          <p:nvPr/>
        </p:nvSpPr>
        <p:spPr>
          <a:xfrm>
            <a:off x="2514600" y="470796"/>
            <a:ext cx="11337758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19"/>
              </a:lnSpc>
            </a:pPr>
            <a:r>
              <a:rPr lang="en-US" sz="7199" spc="-71" dirty="0" err="1">
                <a:latin typeface="Muli Bold"/>
              </a:rPr>
              <a:t>Index.html</a:t>
            </a:r>
            <a:endParaRPr lang="en-US" sz="7199" spc="-71" dirty="0">
              <a:latin typeface="Muli Bold"/>
            </a:endParaRPr>
          </a:p>
        </p:txBody>
      </p:sp>
    </p:spTree>
    <p:extLst>
      <p:ext uri="{BB962C8B-B14F-4D97-AF65-F5344CB8AC3E}">
        <p14:creationId xmlns:p14="http://schemas.microsoft.com/office/powerpoint/2010/main" val="371111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19562" y="1028176"/>
            <a:ext cx="5467466" cy="8229600"/>
            <a:chOff x="0" y="0"/>
            <a:chExt cx="3247482" cy="4888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47482" cy="4888092"/>
            </a:xfrm>
            <a:custGeom>
              <a:avLst/>
              <a:gdLst/>
              <a:ahLst/>
              <a:cxnLst/>
              <a:rect l="l" t="t" r="r" b="b"/>
              <a:pathLst>
                <a:path w="3247482" h="4888092">
                  <a:moveTo>
                    <a:pt x="3123022" y="4888092"/>
                  </a:moveTo>
                  <a:lnTo>
                    <a:pt x="124460" y="4888092"/>
                  </a:lnTo>
                  <a:cubicBezTo>
                    <a:pt x="55880" y="4888092"/>
                    <a:pt x="0" y="4832212"/>
                    <a:pt x="0" y="47636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23022" y="0"/>
                  </a:lnTo>
                  <a:cubicBezTo>
                    <a:pt x="3191602" y="0"/>
                    <a:pt x="3247482" y="55880"/>
                    <a:pt x="3247482" y="124460"/>
                  </a:cubicBezTo>
                  <a:lnTo>
                    <a:pt x="3247482" y="4763632"/>
                  </a:lnTo>
                  <a:cubicBezTo>
                    <a:pt x="3247482" y="4832212"/>
                    <a:pt x="3191602" y="4888092"/>
                    <a:pt x="3123022" y="4888092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350519" y="1028176"/>
            <a:ext cx="7291256" cy="1724719"/>
            <a:chOff x="0" y="0"/>
            <a:chExt cx="4393297" cy="1039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50519" y="5108803"/>
            <a:ext cx="7291256" cy="1724719"/>
            <a:chOff x="0" y="0"/>
            <a:chExt cx="4393297" cy="10392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981010" y="3068489"/>
            <a:ext cx="7278290" cy="1724719"/>
            <a:chOff x="0" y="0"/>
            <a:chExt cx="4385484" cy="1039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85484" cy="1039218"/>
            </a:xfrm>
            <a:custGeom>
              <a:avLst/>
              <a:gdLst/>
              <a:ahLst/>
              <a:cxnLst/>
              <a:rect l="l" t="t" r="r" b="b"/>
              <a:pathLst>
                <a:path w="4385484" h="1039218">
                  <a:moveTo>
                    <a:pt x="4261024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1024" y="0"/>
                  </a:lnTo>
                  <a:cubicBezTo>
                    <a:pt x="4329604" y="0"/>
                    <a:pt x="4385484" y="55880"/>
                    <a:pt x="4385484" y="124460"/>
                  </a:cubicBezTo>
                  <a:lnTo>
                    <a:pt x="4385484" y="914758"/>
                  </a:lnTo>
                  <a:cubicBezTo>
                    <a:pt x="4385484" y="983338"/>
                    <a:pt x="4329604" y="1039218"/>
                    <a:pt x="4261024" y="103921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81010" y="7149116"/>
            <a:ext cx="7278290" cy="1724719"/>
            <a:chOff x="0" y="0"/>
            <a:chExt cx="4385484" cy="10392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5484" cy="1039218"/>
            </a:xfrm>
            <a:custGeom>
              <a:avLst/>
              <a:gdLst/>
              <a:ahLst/>
              <a:cxnLst/>
              <a:rect l="l" t="t" r="r" b="b"/>
              <a:pathLst>
                <a:path w="4385484" h="1039218">
                  <a:moveTo>
                    <a:pt x="4261024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1024" y="0"/>
                  </a:lnTo>
                  <a:cubicBezTo>
                    <a:pt x="4329604" y="0"/>
                    <a:pt x="4385484" y="55880"/>
                    <a:pt x="4385484" y="124460"/>
                  </a:cubicBezTo>
                  <a:lnTo>
                    <a:pt x="4385484" y="914758"/>
                  </a:lnTo>
                  <a:cubicBezTo>
                    <a:pt x="4385484" y="983338"/>
                    <a:pt x="4329604" y="1039218"/>
                    <a:pt x="4261024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981010" y="1274454"/>
            <a:ext cx="4240718" cy="1210732"/>
            <a:chOff x="0" y="-28575"/>
            <a:chExt cx="5654291" cy="161431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5654291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spc="-36">
                  <a:solidFill>
                    <a:srgbClr val="0048CD"/>
                  </a:solidFill>
                  <a:latin typeface="Inknut Antiqua Medium Bold"/>
                </a:rPr>
                <a:t>Step 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78345"/>
              <a:ext cx="5654291" cy="707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Space Mono"/>
                </a:rPr>
                <a:t>CREATE S3 BUCKETS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0" y="5176160"/>
            <a:ext cx="6838746" cy="1626181"/>
            <a:chOff x="0" y="0"/>
            <a:chExt cx="9118328" cy="216824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9118328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spc="-36">
                  <a:solidFill>
                    <a:srgbClr val="0048CD"/>
                  </a:solidFill>
                  <a:latin typeface="Inknut Antiqua Medium Bold"/>
                </a:rPr>
                <a:t>Step 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87870"/>
              <a:ext cx="9118328" cy="1280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Space Mono"/>
                </a:rPr>
                <a:t>CHANGE BUCKET POLICY FOR PUBLIC ACCESS FOR DOMAIN BUCKET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08380" y="7125975"/>
            <a:ext cx="5250920" cy="1167465"/>
            <a:chOff x="0" y="-28575"/>
            <a:chExt cx="7001226" cy="155662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7001226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spc="-36">
                  <a:solidFill>
                    <a:srgbClr val="0048CD"/>
                  </a:solidFill>
                  <a:latin typeface="Inknut Antiqua Medium Bold"/>
                </a:rPr>
                <a:t>Step 4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87870"/>
              <a:ext cx="7001226" cy="640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Space Mono"/>
                </a:rPr>
                <a:t>DNS CONFIGURATION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946056" y="3351185"/>
            <a:ext cx="4755620" cy="1182470"/>
            <a:chOff x="0" y="-28575"/>
            <a:chExt cx="6340827" cy="1576626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5902262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spc="-36">
                  <a:solidFill>
                    <a:srgbClr val="0048CD"/>
                  </a:solidFill>
                  <a:latin typeface="Inknut Antiqua Medium Bold"/>
                </a:rPr>
                <a:t>Step 2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87870"/>
              <a:ext cx="6340827" cy="6601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Space Mono"/>
                </a:rPr>
                <a:t>UPLOAD WEBSITE PAGE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8700" y="3541809"/>
            <a:ext cx="5735181" cy="3260532"/>
            <a:chOff x="0" y="76200"/>
            <a:chExt cx="7646909" cy="4347376"/>
          </a:xfrm>
        </p:grpSpPr>
        <p:sp>
          <p:nvSpPr>
            <p:cNvPr id="25" name="TextBox 25"/>
            <p:cNvSpPr txBox="1"/>
            <p:nvPr/>
          </p:nvSpPr>
          <p:spPr>
            <a:xfrm>
              <a:off x="0" y="76200"/>
              <a:ext cx="7646909" cy="1386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 dirty="0">
                  <a:solidFill>
                    <a:srgbClr val="FFFFFF"/>
                  </a:solidFill>
                  <a:latin typeface="Muli Bold"/>
                </a:rPr>
                <a:t>AWS S3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848251"/>
              <a:ext cx="6671092" cy="2575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What are your next steps and goals? How much support do you need from investors and what will it get you?</a:t>
              </a:r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00746" y="1388471"/>
            <a:ext cx="1181329" cy="100412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00407" y="5584200"/>
            <a:ext cx="1228452" cy="773925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435373" y="3461116"/>
            <a:ext cx="911283" cy="939467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505500" y="7564052"/>
            <a:ext cx="841156" cy="894846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 rot="-10800000">
            <a:off x="1028700" y="8537985"/>
            <a:ext cx="720315" cy="720315"/>
            <a:chOff x="0" y="0"/>
            <a:chExt cx="960421" cy="960421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76021F1-6140-A341-BAA8-CB0CB727F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38513"/>
            <a:ext cx="5486400" cy="38177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D9E590-5D0D-3A41-B43B-2B54530CFC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60"/>
          <a:stretch/>
        </p:blipFill>
        <p:spPr>
          <a:xfrm>
            <a:off x="6136760" y="938513"/>
            <a:ext cx="5791200" cy="38177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D94FABB-FA98-EA46-85CC-CA997DF4B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320" y="938513"/>
            <a:ext cx="5791200" cy="39046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9D67552-7751-464F-A37E-CD7B5C4AE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53100"/>
            <a:ext cx="6893442" cy="25996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F59D44E-2A65-814A-8583-101FF62865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48"/>
          <a:stretch/>
        </p:blipFill>
        <p:spPr>
          <a:xfrm>
            <a:off x="7426842" y="5443790"/>
            <a:ext cx="5247167" cy="46437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56FD3A1-48FB-F747-9A93-D65A4116D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866" y="5443789"/>
            <a:ext cx="4985180" cy="455081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D5DAE3B-861B-924C-BD8E-3E9F450BF61F}"/>
              </a:ext>
            </a:extLst>
          </p:cNvPr>
          <p:cNvSpPr txBox="1"/>
          <p:nvPr/>
        </p:nvSpPr>
        <p:spPr>
          <a:xfrm>
            <a:off x="5867400" y="887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84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82038" y="7905638"/>
            <a:ext cx="2123923" cy="19752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56768" y="567901"/>
            <a:ext cx="2123923" cy="19752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334126" y="829571"/>
            <a:ext cx="8925174" cy="8627858"/>
            <a:chOff x="0" y="0"/>
            <a:chExt cx="3690051" cy="35671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334126" y="851013"/>
            <a:ext cx="8925174" cy="7182858"/>
            <a:chOff x="0" y="0"/>
            <a:chExt cx="3690051" cy="29697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90051" cy="2969703"/>
            </a:xfrm>
            <a:custGeom>
              <a:avLst/>
              <a:gdLst/>
              <a:ahLst/>
              <a:cxnLst/>
              <a:rect l="l" t="t" r="r" b="b"/>
              <a:pathLst>
                <a:path w="3690051" h="2969703">
                  <a:moveTo>
                    <a:pt x="3565591" y="2969703"/>
                  </a:moveTo>
                  <a:lnTo>
                    <a:pt x="124460" y="2969703"/>
                  </a:lnTo>
                  <a:cubicBezTo>
                    <a:pt x="55880" y="2969703"/>
                    <a:pt x="0" y="2913823"/>
                    <a:pt x="0" y="28452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2845243"/>
                  </a:lnTo>
                  <a:cubicBezTo>
                    <a:pt x="3690051" y="2913823"/>
                    <a:pt x="3634171" y="2969703"/>
                    <a:pt x="3565591" y="29697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572917" y="8503867"/>
            <a:ext cx="3724951" cy="455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800" u="none" spc="-28">
                <a:solidFill>
                  <a:srgbClr val="000000"/>
                </a:solidFill>
                <a:latin typeface="Inknut Antiqua Medium Bold"/>
              </a:rPr>
              <a:t>Next steps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61681" y="3123331"/>
            <a:ext cx="4982799" cy="1738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38"/>
              </a:lnSpc>
              <a:spcBef>
                <a:spcPct val="0"/>
              </a:spcBef>
            </a:pPr>
            <a:r>
              <a:rPr lang="en-US" sz="4000" dirty="0">
                <a:solidFill>
                  <a:srgbClr val="0048CD"/>
                </a:solidFill>
                <a:latin typeface="Muli Bold"/>
              </a:rPr>
              <a:t>Time spend: 10 minutes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27739" y="6560538"/>
            <a:ext cx="5209821" cy="827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38"/>
              </a:lnSpc>
              <a:spcBef>
                <a:spcPct val="0"/>
              </a:spcBef>
            </a:pPr>
            <a:r>
              <a:rPr lang="en-US" sz="4400" dirty="0">
                <a:solidFill>
                  <a:srgbClr val="0048CD"/>
                </a:solidFill>
                <a:latin typeface="Muli Bold"/>
              </a:rPr>
              <a:t>Performance: fair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72917" y="1761227"/>
            <a:ext cx="2280164" cy="864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38"/>
              </a:lnSpc>
              <a:spcBef>
                <a:spcPct val="0"/>
              </a:spcBef>
            </a:pPr>
            <a:r>
              <a:rPr lang="en-US" sz="5170" dirty="0">
                <a:solidFill>
                  <a:srgbClr val="0048CD"/>
                </a:solidFill>
                <a:latin typeface="Muli Bold"/>
              </a:rPr>
              <a:t>Simple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30929" y="3101889"/>
            <a:ext cx="5922248" cy="2045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19"/>
              </a:lnSpc>
            </a:pPr>
            <a:r>
              <a:rPr lang="en-US" sz="7199" spc="-71" dirty="0">
                <a:solidFill>
                  <a:srgbClr val="FFFFFF"/>
                </a:solidFill>
                <a:latin typeface="Muli Bold"/>
              </a:rPr>
              <a:t>Summary of  AWS S3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089143" y="3556684"/>
            <a:ext cx="1546363" cy="154636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72821" y="5451772"/>
            <a:ext cx="1546363" cy="1546363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 rot="-3859785">
            <a:off x="13819327" y="3149259"/>
            <a:ext cx="749985" cy="322045"/>
            <a:chOff x="0" y="0"/>
            <a:chExt cx="1330922" cy="571500"/>
          </a:xfrm>
        </p:grpSpPr>
        <p:sp>
          <p:nvSpPr>
            <p:cNvPr id="24" name="Freeform 24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l="l" t="t" r="r" b="b"/>
              <a:pathLst>
                <a:path w="1330922" h="69850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72821" y="1555526"/>
            <a:ext cx="1546363" cy="1546363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 rot="3642835">
            <a:off x="13864753" y="5203048"/>
            <a:ext cx="749985" cy="322045"/>
            <a:chOff x="0" y="0"/>
            <a:chExt cx="1330922" cy="571500"/>
          </a:xfrm>
        </p:grpSpPr>
        <p:sp>
          <p:nvSpPr>
            <p:cNvPr id="27" name="Freeform 27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l="l" t="t" r="r" b="b"/>
              <a:pathLst>
                <a:path w="1330922" h="69850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4400773">
            <a:off x="14126489" y="7242523"/>
            <a:ext cx="749985" cy="322045"/>
            <a:chOff x="0" y="0"/>
            <a:chExt cx="1330922" cy="571500"/>
          </a:xfrm>
        </p:grpSpPr>
        <p:sp>
          <p:nvSpPr>
            <p:cNvPr id="29" name="Freeform 29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l="l" t="t" r="r" b="b"/>
              <a:pathLst>
                <a:path w="1330922" h="69850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120687" y="1386628"/>
            <a:ext cx="1250633" cy="151591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78646" y="3683586"/>
            <a:ext cx="1767357" cy="1360865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972821" y="5364071"/>
            <a:ext cx="1602449" cy="1546363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 rot="-10800000">
            <a:off x="15977980" y="8385585"/>
            <a:ext cx="720315" cy="720315"/>
            <a:chOff x="0" y="0"/>
            <a:chExt cx="960421" cy="960421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id="36" name="TextBox 36"/>
          <p:cNvSpPr txBox="1"/>
          <p:nvPr/>
        </p:nvSpPr>
        <p:spPr>
          <a:xfrm>
            <a:off x="1028700" y="8826286"/>
            <a:ext cx="5043100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75C7FB"/>
                </a:solidFill>
                <a:latin typeface="Space Mono"/>
              </a:rPr>
              <a:t>PITCH DECK V 1.0</a:t>
            </a:r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96859F70-991F-7F41-BD50-EB45CEB30B1C}"/>
              </a:ext>
            </a:extLst>
          </p:cNvPr>
          <p:cNvSpPr txBox="1"/>
          <p:nvPr/>
        </p:nvSpPr>
        <p:spPr>
          <a:xfrm>
            <a:off x="8716181" y="5270503"/>
            <a:ext cx="5438421" cy="8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38"/>
              </a:lnSpc>
              <a:spcBef>
                <a:spcPct val="0"/>
              </a:spcBef>
            </a:pPr>
            <a:r>
              <a:rPr lang="en-US" sz="4000" dirty="0">
                <a:solidFill>
                  <a:srgbClr val="0048CD"/>
                </a:solidFill>
                <a:latin typeface="Muli Bold"/>
              </a:rPr>
              <a:t>Cost: pay as needed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5396" y="973328"/>
            <a:ext cx="6480487" cy="3791512"/>
            <a:chOff x="0" y="0"/>
            <a:chExt cx="1923367" cy="1125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125297"/>
            </a:xfrm>
            <a:custGeom>
              <a:avLst/>
              <a:gdLst/>
              <a:ahLst/>
              <a:cxnLst/>
              <a:rect l="l" t="t" r="r" b="b"/>
              <a:pathLst>
                <a:path w="1923367" h="1125297">
                  <a:moveTo>
                    <a:pt x="1798906" y="1125296"/>
                  </a:moveTo>
                  <a:lnTo>
                    <a:pt x="124460" y="1125296"/>
                  </a:lnTo>
                  <a:cubicBezTo>
                    <a:pt x="55880" y="1125296"/>
                    <a:pt x="0" y="1069416"/>
                    <a:pt x="0" y="10008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000836"/>
                  </a:lnTo>
                  <a:cubicBezTo>
                    <a:pt x="1923367" y="1069417"/>
                    <a:pt x="1867487" y="1125297"/>
                    <a:pt x="1798907" y="112529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25204" y="1028700"/>
            <a:ext cx="1978908" cy="18403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20235" y="7417916"/>
            <a:ext cx="1978908" cy="18403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74492" y="3174529"/>
            <a:ext cx="218527" cy="21852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617688" y="4226775"/>
            <a:ext cx="160064" cy="1600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435396" y="-653511"/>
            <a:ext cx="7224722" cy="682736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02852" y="4386839"/>
            <a:ext cx="14774899" cy="4672562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050752" y="1826329"/>
            <a:ext cx="6405545" cy="2085509"/>
            <a:chOff x="0" y="0"/>
            <a:chExt cx="8540726" cy="278067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992009"/>
              <a:ext cx="8540726" cy="788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Muli Regular"/>
                </a:rPr>
                <a:t>With WordPress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6200"/>
              <a:ext cx="8540726" cy="1386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AWS Lightsail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158114" y="749807"/>
            <a:ext cx="6036" cy="657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32C8668-CA32-754B-A194-665667A56970}"/>
              </a:ext>
            </a:extLst>
          </p:cNvPr>
          <p:cNvSpPr/>
          <p:nvPr/>
        </p:nvSpPr>
        <p:spPr>
          <a:xfrm>
            <a:off x="609600" y="4226775"/>
            <a:ext cx="15468600" cy="2364525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28425-9850-BA47-9B70-DA62EEEAE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81100"/>
            <a:ext cx="4191000" cy="2371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91E600-D8DE-6F4B-8C38-C08CB57A3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60" y="591824"/>
            <a:ext cx="4795840" cy="4783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5E613-CBAC-BB4F-B349-7F8DB6258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1034760"/>
            <a:ext cx="4592159" cy="4134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8A08DC-9D9C-1D45-82E4-A2BA9348E1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22"/>
          <a:stretch/>
        </p:blipFill>
        <p:spPr>
          <a:xfrm>
            <a:off x="13868400" y="1180956"/>
            <a:ext cx="4421046" cy="3962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B5AF38-8CFA-484A-982A-03FD589DC1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9" r="47686"/>
          <a:stretch/>
        </p:blipFill>
        <p:spPr>
          <a:xfrm>
            <a:off x="1295400" y="5688476"/>
            <a:ext cx="6553200" cy="40854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A2CB1D-567A-0743-BE3E-FBCF59AC84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702" y="6210300"/>
            <a:ext cx="6177221" cy="35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34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231</Words>
  <Application>Microsoft Macintosh PowerPoint</Application>
  <PresentationFormat>Custom</PresentationFormat>
  <Paragraphs>67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Muli Bold</vt:lpstr>
      <vt:lpstr>Arial</vt:lpstr>
      <vt:lpstr>Space Mono</vt:lpstr>
      <vt:lpstr>Inknut Antiqua Medium</vt:lpstr>
      <vt:lpstr>Muli Regular Bold</vt:lpstr>
      <vt:lpstr>Inknut Antiqua Medium Bold</vt:lpstr>
      <vt:lpstr>Muli Regular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Website Hosting</dc:title>
  <dc:creator>yjiang</dc:creator>
  <cp:lastModifiedBy>Microsoft Office User</cp:lastModifiedBy>
  <cp:revision>9</cp:revision>
  <dcterms:created xsi:type="dcterms:W3CDTF">2006-08-16T00:00:00Z</dcterms:created>
  <dcterms:modified xsi:type="dcterms:W3CDTF">2020-11-22T02:24:30Z</dcterms:modified>
  <dc:identifier>DAEOKepjfV4</dc:identifier>
</cp:coreProperties>
</file>